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3" r:id="rId4"/>
    <p:sldId id="264" r:id="rId5"/>
    <p:sldId id="269" r:id="rId6"/>
    <p:sldId id="265" r:id="rId7"/>
    <p:sldId id="268" r:id="rId8"/>
    <p:sldId id="266" r:id="rId9"/>
    <p:sldId id="270"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05" d="100"/>
          <a:sy n="105" d="100"/>
        </p:scale>
        <p:origin x="120"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124087-BA77-470A-8F2A-637CDA042468}" type="doc">
      <dgm:prSet loTypeId="urn:microsoft.com/office/officeart/2005/8/layout/process4" loCatId="process" qsTypeId="urn:microsoft.com/office/officeart/2005/8/quickstyle/simple4" qsCatId="simple" csTypeId="urn:microsoft.com/office/officeart/2005/8/colors/colorful5" csCatId="colorful" phldr="1"/>
      <dgm:spPr/>
      <dgm:t>
        <a:bodyPr/>
        <a:lstStyle/>
        <a:p>
          <a:endParaRPr lang="en-US"/>
        </a:p>
      </dgm:t>
    </dgm:pt>
    <dgm:pt modelId="{5F81FD8B-6425-4AE9-9D18-2F1D388F1E05}">
      <dgm:prSet/>
      <dgm:spPr/>
      <dgm:t>
        <a:bodyPr/>
        <a:lstStyle/>
        <a:p>
          <a:r>
            <a:rPr lang="en-US" dirty="0">
              <a:latin typeface="Century Gothic" panose="020B0502020202020204" pitchFamily="34" charset="0"/>
            </a:rPr>
            <a:t>Drill further down into Airbnb API to get API details so as to get the longitude and latitude of the various locations. This will help in the creation of geographical maps.</a:t>
          </a:r>
        </a:p>
      </dgm:t>
    </dgm:pt>
    <dgm:pt modelId="{13771B81-F7F6-404E-AF76-7C29DC67EEB7}" type="parTrans" cxnId="{080F59C8-BFA6-41A4-A664-53938C972281}">
      <dgm:prSet/>
      <dgm:spPr/>
      <dgm:t>
        <a:bodyPr/>
        <a:lstStyle/>
        <a:p>
          <a:endParaRPr lang="en-US">
            <a:latin typeface="Century Gothic" panose="020B0502020202020204" pitchFamily="34" charset="0"/>
          </a:endParaRPr>
        </a:p>
      </dgm:t>
    </dgm:pt>
    <dgm:pt modelId="{6E183D10-EC1F-4ED1-9212-5EE8085CCBA0}" type="sibTrans" cxnId="{080F59C8-BFA6-41A4-A664-53938C972281}">
      <dgm:prSet/>
      <dgm:spPr/>
      <dgm:t>
        <a:bodyPr/>
        <a:lstStyle/>
        <a:p>
          <a:endParaRPr lang="en-US">
            <a:latin typeface="Century Gothic" panose="020B0502020202020204" pitchFamily="34" charset="0"/>
          </a:endParaRPr>
        </a:p>
      </dgm:t>
    </dgm:pt>
    <dgm:pt modelId="{27F33506-174D-4A50-8A95-DB5DD0F6D960}">
      <dgm:prSet/>
      <dgm:spPr/>
      <dgm:t>
        <a:bodyPr/>
        <a:lstStyle/>
        <a:p>
          <a:r>
            <a:rPr lang="en-CA" dirty="0">
              <a:latin typeface="Century Gothic" panose="020B0502020202020204" pitchFamily="34" charset="0"/>
            </a:rPr>
            <a:t>Analyse the data of another location like a province in Canada to compare what the business looks like in both countries.</a:t>
          </a:r>
          <a:endParaRPr lang="en-US" dirty="0">
            <a:latin typeface="Century Gothic" panose="020B0502020202020204" pitchFamily="34" charset="0"/>
          </a:endParaRPr>
        </a:p>
      </dgm:t>
    </dgm:pt>
    <dgm:pt modelId="{EF82720E-6CEC-4E20-8503-1341AB368A95}" type="parTrans" cxnId="{19262E36-F4B7-4E46-932B-F85E67F89C61}">
      <dgm:prSet/>
      <dgm:spPr/>
      <dgm:t>
        <a:bodyPr/>
        <a:lstStyle/>
        <a:p>
          <a:endParaRPr lang="en-US">
            <a:latin typeface="Century Gothic" panose="020B0502020202020204" pitchFamily="34" charset="0"/>
          </a:endParaRPr>
        </a:p>
      </dgm:t>
    </dgm:pt>
    <dgm:pt modelId="{738E613A-D07B-44CD-9089-6DF6F26A611D}" type="sibTrans" cxnId="{19262E36-F4B7-4E46-932B-F85E67F89C61}">
      <dgm:prSet/>
      <dgm:spPr/>
      <dgm:t>
        <a:bodyPr/>
        <a:lstStyle/>
        <a:p>
          <a:endParaRPr lang="en-US">
            <a:latin typeface="Century Gothic" panose="020B0502020202020204" pitchFamily="34" charset="0"/>
          </a:endParaRPr>
        </a:p>
      </dgm:t>
    </dgm:pt>
    <dgm:pt modelId="{F0C694F0-5610-4711-877F-C93FC90705A7}" type="pres">
      <dgm:prSet presAssocID="{5B124087-BA77-470A-8F2A-637CDA042468}" presName="Name0" presStyleCnt="0">
        <dgm:presLayoutVars>
          <dgm:dir/>
          <dgm:animLvl val="lvl"/>
          <dgm:resizeHandles val="exact"/>
        </dgm:presLayoutVars>
      </dgm:prSet>
      <dgm:spPr/>
    </dgm:pt>
    <dgm:pt modelId="{DA56C415-6FBE-4570-9E15-531116CB659A}" type="pres">
      <dgm:prSet presAssocID="{27F33506-174D-4A50-8A95-DB5DD0F6D960}" presName="boxAndChildren" presStyleCnt="0"/>
      <dgm:spPr/>
    </dgm:pt>
    <dgm:pt modelId="{7E7ADEC6-8770-4695-975C-CB0A60929A12}" type="pres">
      <dgm:prSet presAssocID="{27F33506-174D-4A50-8A95-DB5DD0F6D960}" presName="parentTextBox" presStyleLbl="node1" presStyleIdx="0" presStyleCnt="2" custLinFactNeighborX="-1304" custLinFactNeighborY="-2653"/>
      <dgm:spPr/>
    </dgm:pt>
    <dgm:pt modelId="{F0FB3B1B-57CD-42B4-A554-35C72C5417B2}" type="pres">
      <dgm:prSet presAssocID="{6E183D10-EC1F-4ED1-9212-5EE8085CCBA0}" presName="sp" presStyleCnt="0"/>
      <dgm:spPr/>
    </dgm:pt>
    <dgm:pt modelId="{9FEF7741-7FF9-4C7A-8306-78EDDB963FC1}" type="pres">
      <dgm:prSet presAssocID="{5F81FD8B-6425-4AE9-9D18-2F1D388F1E05}" presName="arrowAndChildren" presStyleCnt="0"/>
      <dgm:spPr/>
    </dgm:pt>
    <dgm:pt modelId="{B78FF4B4-327B-4300-9E5E-73220047E735}" type="pres">
      <dgm:prSet presAssocID="{5F81FD8B-6425-4AE9-9D18-2F1D388F1E05}" presName="parentTextArrow" presStyleLbl="node1" presStyleIdx="1" presStyleCnt="2"/>
      <dgm:spPr/>
    </dgm:pt>
  </dgm:ptLst>
  <dgm:cxnLst>
    <dgm:cxn modelId="{19262E36-F4B7-4E46-932B-F85E67F89C61}" srcId="{5B124087-BA77-470A-8F2A-637CDA042468}" destId="{27F33506-174D-4A50-8A95-DB5DD0F6D960}" srcOrd="1" destOrd="0" parTransId="{EF82720E-6CEC-4E20-8503-1341AB368A95}" sibTransId="{738E613A-D07B-44CD-9089-6DF6F26A611D}"/>
    <dgm:cxn modelId="{00C1A273-1F99-4EFD-8996-AE90B88E202E}" type="presOf" srcId="{27F33506-174D-4A50-8A95-DB5DD0F6D960}" destId="{7E7ADEC6-8770-4695-975C-CB0A60929A12}" srcOrd="0" destOrd="0" presId="urn:microsoft.com/office/officeart/2005/8/layout/process4"/>
    <dgm:cxn modelId="{9AB6EE79-DF25-472C-B592-09E95FC13268}" type="presOf" srcId="{5F81FD8B-6425-4AE9-9D18-2F1D388F1E05}" destId="{B78FF4B4-327B-4300-9E5E-73220047E735}" srcOrd="0" destOrd="0" presId="urn:microsoft.com/office/officeart/2005/8/layout/process4"/>
    <dgm:cxn modelId="{545F53B4-1EEE-4909-A6CD-4933BBFE5068}" type="presOf" srcId="{5B124087-BA77-470A-8F2A-637CDA042468}" destId="{F0C694F0-5610-4711-877F-C93FC90705A7}" srcOrd="0" destOrd="0" presId="urn:microsoft.com/office/officeart/2005/8/layout/process4"/>
    <dgm:cxn modelId="{080F59C8-BFA6-41A4-A664-53938C972281}" srcId="{5B124087-BA77-470A-8F2A-637CDA042468}" destId="{5F81FD8B-6425-4AE9-9D18-2F1D388F1E05}" srcOrd="0" destOrd="0" parTransId="{13771B81-F7F6-404E-AF76-7C29DC67EEB7}" sibTransId="{6E183D10-EC1F-4ED1-9212-5EE8085CCBA0}"/>
    <dgm:cxn modelId="{DC03A018-866B-48B1-A790-1EE1D4B8D9E4}" type="presParOf" srcId="{F0C694F0-5610-4711-877F-C93FC90705A7}" destId="{DA56C415-6FBE-4570-9E15-531116CB659A}" srcOrd="0" destOrd="0" presId="urn:microsoft.com/office/officeart/2005/8/layout/process4"/>
    <dgm:cxn modelId="{FF1DAF20-1E82-4BA2-9180-30CD4F735BAA}" type="presParOf" srcId="{DA56C415-6FBE-4570-9E15-531116CB659A}" destId="{7E7ADEC6-8770-4695-975C-CB0A60929A12}" srcOrd="0" destOrd="0" presId="urn:microsoft.com/office/officeart/2005/8/layout/process4"/>
    <dgm:cxn modelId="{0736646F-C689-4ABB-9BAD-CE9455C1860A}" type="presParOf" srcId="{F0C694F0-5610-4711-877F-C93FC90705A7}" destId="{F0FB3B1B-57CD-42B4-A554-35C72C5417B2}" srcOrd="1" destOrd="0" presId="urn:microsoft.com/office/officeart/2005/8/layout/process4"/>
    <dgm:cxn modelId="{EB7C6742-AB33-4529-AA97-AC3A73D5F585}" type="presParOf" srcId="{F0C694F0-5610-4711-877F-C93FC90705A7}" destId="{9FEF7741-7FF9-4C7A-8306-78EDDB963FC1}" srcOrd="2" destOrd="0" presId="urn:microsoft.com/office/officeart/2005/8/layout/process4"/>
    <dgm:cxn modelId="{4609FEFB-313F-426A-8F21-6A02E2F6B7B1}" type="presParOf" srcId="{9FEF7741-7FF9-4C7A-8306-78EDDB963FC1}" destId="{B78FF4B4-327B-4300-9E5E-73220047E735}"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7ADEC6-8770-4695-975C-CB0A60929A12}">
      <dsp:nvSpPr>
        <dsp:cNvPr id="0" name=""/>
        <dsp:cNvSpPr/>
      </dsp:nvSpPr>
      <dsp:spPr>
        <a:xfrm>
          <a:off x="0" y="2580548"/>
          <a:ext cx="10515600" cy="1723112"/>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CA" sz="2800" kern="1200" dirty="0">
              <a:latin typeface="Century Gothic" panose="020B0502020202020204" pitchFamily="34" charset="0"/>
            </a:rPr>
            <a:t>Analyse the data of another location like a province in Canada to compare what the business looks like in both countries.</a:t>
          </a:r>
          <a:endParaRPr lang="en-US" sz="2800" kern="1200" dirty="0">
            <a:latin typeface="Century Gothic" panose="020B0502020202020204" pitchFamily="34" charset="0"/>
          </a:endParaRPr>
        </a:p>
      </dsp:txBody>
      <dsp:txXfrm>
        <a:off x="0" y="2580548"/>
        <a:ext cx="10515600" cy="1723112"/>
      </dsp:txXfrm>
    </dsp:sp>
    <dsp:sp modelId="{B78FF4B4-327B-4300-9E5E-73220047E735}">
      <dsp:nvSpPr>
        <dsp:cNvPr id="0" name=""/>
        <dsp:cNvSpPr/>
      </dsp:nvSpPr>
      <dsp:spPr>
        <a:xfrm rot="10800000">
          <a:off x="0" y="1962"/>
          <a:ext cx="10515600" cy="2650147"/>
        </a:xfrm>
        <a:prstGeom prst="upArrowCallou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Century Gothic" panose="020B0502020202020204" pitchFamily="34" charset="0"/>
            </a:rPr>
            <a:t>Drill further down into Airbnb API to get API details so as to get the longitude and latitude of the various locations. This will help in the creation of geographical maps.</a:t>
          </a:r>
        </a:p>
      </dsp:txBody>
      <dsp:txXfrm rot="10800000">
        <a:off x="0" y="1962"/>
        <a:ext cx="10515600" cy="1721986"/>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svg>
</file>

<file path=ppt/media/image5.png>
</file>

<file path=ppt/media/image6.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A210A-A867-A905-497E-249E9DBB108B}"/>
              </a:ext>
            </a:extLst>
          </p:cNvPr>
          <p:cNvSpPr>
            <a:spLocks noGrp="1"/>
          </p:cNvSpPr>
          <p:nvPr>
            <p:ph type="title"/>
          </p:nvPr>
        </p:nvSpPr>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49379885-4A4A-0C18-6854-931188D071DA}"/>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52BB46E-2046-D8CA-B0B1-9D1BE3638E65}"/>
              </a:ext>
            </a:extLst>
          </p:cNvPr>
          <p:cNvSpPr>
            <a:spLocks noGrp="1"/>
          </p:cNvSpPr>
          <p:nvPr>
            <p:ph type="dt" sz="half" idx="10"/>
          </p:nvPr>
        </p:nvSpPr>
        <p:spPr/>
        <p:txBody>
          <a:bodyPr/>
          <a:lstStyle/>
          <a:p>
            <a:fld id="{D2DC450B-9E05-4915-B07D-5C4F586D1176}" type="datetimeFigureOut">
              <a:rPr lang="en-CA" smtClean="0"/>
              <a:t>2023-09-03</a:t>
            </a:fld>
            <a:endParaRPr lang="en-CA"/>
          </a:p>
        </p:txBody>
      </p:sp>
      <p:sp>
        <p:nvSpPr>
          <p:cNvPr id="5" name="Footer Placeholder 4">
            <a:extLst>
              <a:ext uri="{FF2B5EF4-FFF2-40B4-BE49-F238E27FC236}">
                <a16:creationId xmlns:a16="http://schemas.microsoft.com/office/drawing/2014/main" id="{CC3F9778-868F-EA8E-4043-D6F29317073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D5B2099-7582-24E8-432D-02898973A7F5}"/>
              </a:ext>
            </a:extLst>
          </p:cNvPr>
          <p:cNvSpPr>
            <a:spLocks noGrp="1"/>
          </p:cNvSpPr>
          <p:nvPr>
            <p:ph type="sldNum" sz="quarter" idx="12"/>
          </p:nvPr>
        </p:nvSpPr>
        <p:spPr/>
        <p:txBody>
          <a:bodyPr/>
          <a:lstStyle/>
          <a:p>
            <a:fld id="{6624742A-E27D-4F7B-A926-800B48E8D3E7}" type="slidenum">
              <a:rPr lang="en-CA" smtClean="0"/>
              <a:t>‹#›</a:t>
            </a:fld>
            <a:endParaRPr lang="en-CA"/>
          </a:p>
        </p:txBody>
      </p:sp>
    </p:spTree>
    <p:extLst>
      <p:ext uri="{BB962C8B-B14F-4D97-AF65-F5344CB8AC3E}">
        <p14:creationId xmlns:p14="http://schemas.microsoft.com/office/powerpoint/2010/main" val="1610190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9/3/2023</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9/3/2023</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public.tableau.com/views/Airbnb_by_zee/Dashboard1" TargetMode="External"/><Relationship Id="rId5" Type="http://schemas.openxmlformats.org/officeDocument/2006/relationships/slideLayout" Target="../slideLayouts/slideLayout1.xml"/><Relationship Id="rId4" Type="http://schemas.openxmlformats.org/officeDocument/2006/relationships/video" Target="../media/media2.mp4"/></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1">
            <a:extLst>
              <a:ext uri="{FF2B5EF4-FFF2-40B4-BE49-F238E27FC236}">
                <a16:creationId xmlns:a16="http://schemas.microsoft.com/office/drawing/2014/main" id="{2BF7D0A7-CF81-4907-A721-548A408A07B5}"/>
              </a:ext>
            </a:extLst>
          </p:cNvPr>
          <p:cNvSpPr>
            <a:spLocks noGrp="1"/>
          </p:cNvSpPr>
          <p:nvPr>
            <p:ph type="ctrTitle"/>
          </p:nvPr>
        </p:nvSpPr>
        <p:spPr/>
        <p:txBody>
          <a:bodyPr/>
          <a:lstStyle/>
          <a:p>
            <a:r>
              <a:rPr lang="en-us" dirty="0">
                <a:hlinkClick r:id="rId6"/>
              </a:rPr>
              <a:t>Airbnb_by_zee</a:t>
            </a:r>
          </a:p>
        </p:txBody>
      </p:sp>
      <p:sp>
        <p:nvSpPr>
          <p:cNvPr id="3" name="slide1">
            <a:extLst>
              <a:ext uri="{FF2B5EF4-FFF2-40B4-BE49-F238E27FC236}">
                <a16:creationId xmlns:a16="http://schemas.microsoft.com/office/drawing/2014/main" id="{DD8D83D2-2388-47C6-8ED8-7A27F1462BA4}"/>
              </a:ext>
            </a:extLst>
          </p:cNvPr>
          <p:cNvSpPr>
            <a:spLocks noGrp="1"/>
          </p:cNvSpPr>
          <p:nvPr>
            <p:ph type="subTitle" idx="1"/>
          </p:nvPr>
        </p:nvSpPr>
        <p:spPr/>
        <p:txBody>
          <a:bodyPr/>
          <a:lstStyle/>
          <a:p>
            <a:r>
              <a:t>File created on: 9/3/2023 6:45:15 AM</a:t>
            </a:r>
          </a:p>
        </p:txBody>
      </p:sp>
      <p:pic>
        <p:nvPicPr>
          <p:cNvPr id="5" name="Video 4" title="Rising blue bubbles">
            <a:hlinkClick r:id="" action="ppaction://media"/>
            <a:extLst>
              <a:ext uri="{FF2B5EF4-FFF2-40B4-BE49-F238E27FC236}">
                <a16:creationId xmlns:a16="http://schemas.microsoft.com/office/drawing/2014/main" id="{33A52D1A-5CEF-3C76-072D-50F2183C22A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7" name="Video 6" title="Symbolic pin above houses on platforms">
            <a:hlinkClick r:id="" action="ppaction://media"/>
            <a:extLst>
              <a:ext uri="{FF2B5EF4-FFF2-40B4-BE49-F238E27FC236}">
                <a16:creationId xmlns:a16="http://schemas.microsoft.com/office/drawing/2014/main" id="{A38D163E-0155-CE36-A411-664CC6FA1993}"/>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37CE3955-2A70-A523-A29C-465E9DE21F9F}"/>
              </a:ext>
            </a:extLst>
          </p:cNvPr>
          <p:cNvSpPr txBox="1"/>
          <p:nvPr/>
        </p:nvSpPr>
        <p:spPr>
          <a:xfrm>
            <a:off x="-302191" y="106958"/>
            <a:ext cx="6158484" cy="2185214"/>
          </a:xfrm>
          <a:prstGeom prst="rect">
            <a:avLst/>
          </a:prstGeom>
          <a:noFill/>
        </p:spPr>
        <p:txBody>
          <a:bodyPr wrap="square">
            <a:spAutoFit/>
          </a:bodyPr>
          <a:lstStyle/>
          <a:p>
            <a:pPr algn="ctr"/>
            <a:r>
              <a:rPr lang="en-CA" sz="5400" dirty="0">
                <a:latin typeface="Century Gothic" panose="020B0502020202020204" pitchFamily="34" charset="0"/>
              </a:rPr>
              <a:t>Tableau Project </a:t>
            </a:r>
            <a:r>
              <a:rPr lang="en-CA" sz="2800" dirty="0">
                <a:latin typeface="Century Gothic" panose="020B0502020202020204" pitchFamily="34" charset="0"/>
              </a:rPr>
              <a:t>(Option 2)</a:t>
            </a:r>
          </a:p>
          <a:p>
            <a:pPr algn="ctr"/>
            <a:r>
              <a:rPr lang="en-CA" sz="5400" dirty="0" err="1">
                <a:latin typeface="Century Gothic" panose="020B0502020202020204" pitchFamily="34" charset="0"/>
              </a:rPr>
              <a:t>AirBnB</a:t>
            </a:r>
            <a:endParaRPr lang="en-CA" sz="5400" dirty="0">
              <a:latin typeface="Century Gothic" panose="020B0502020202020204" pitchFamily="34" charset="0"/>
            </a:endParaRPr>
          </a:p>
        </p:txBody>
      </p:sp>
      <p:sp>
        <p:nvSpPr>
          <p:cNvPr id="10" name="TextBox 9">
            <a:extLst>
              <a:ext uri="{FF2B5EF4-FFF2-40B4-BE49-F238E27FC236}">
                <a16:creationId xmlns:a16="http://schemas.microsoft.com/office/drawing/2014/main" id="{8B3D148C-77FA-7BEC-89FB-D3ACA532D342}"/>
              </a:ext>
            </a:extLst>
          </p:cNvPr>
          <p:cNvSpPr txBox="1"/>
          <p:nvPr/>
        </p:nvSpPr>
        <p:spPr>
          <a:xfrm>
            <a:off x="7036100" y="5597538"/>
            <a:ext cx="6158484" cy="646331"/>
          </a:xfrm>
          <a:prstGeom prst="rect">
            <a:avLst/>
          </a:prstGeom>
          <a:noFill/>
        </p:spPr>
        <p:txBody>
          <a:bodyPr wrap="square">
            <a:spAutoFit/>
          </a:bodyPr>
          <a:lstStyle/>
          <a:p>
            <a:pPr algn="ctr"/>
            <a:r>
              <a:rPr lang="en-CA" sz="3600" dirty="0">
                <a:latin typeface="Century Gothic" panose="020B0502020202020204" pitchFamily="34" charset="0"/>
              </a:rPr>
              <a:t>Zeynab Akolade</a:t>
            </a:r>
          </a:p>
        </p:txBody>
      </p:sp>
    </p:spTree>
    <p:extLst>
      <p:ext uri="{BB962C8B-B14F-4D97-AF65-F5344CB8AC3E}">
        <p14:creationId xmlns:p14="http://schemas.microsoft.com/office/powerpoint/2010/main" val="9599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67" fill="hold"/>
                                        <p:tgtEl>
                                          <p:spTgt spid="7"/>
                                        </p:tgtEl>
                                      </p:cBhvr>
                                    </p:cmd>
                                  </p:childTnLst>
                                </p:cTn>
                              </p:par>
                              <p:par>
                                <p:cTn id="7" presetID="1" presetClass="mediacall" presetSubtype="0" fill="hold" nodeType="withEffect">
                                  <p:stCondLst>
                                    <p:cond delay="0"/>
                                  </p:stCondLst>
                                  <p:childTnLst>
                                    <p:cmd type="call" cmd="playFrom(0.0)">
                                      <p:cBhvr>
                                        <p:cTn id="8" dur="165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 repeatCount="indefinite" fill="hold" display="0">
                  <p:stCondLst>
                    <p:cond delay="indefinite"/>
                  </p:stCondLst>
                </p:cTn>
                <p:tgtEl>
                  <p:spTgt spid="5"/>
                </p:tgtEl>
              </p:cMediaNode>
            </p:video>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video>
              <p:cMediaNode vol="80000" mute="1">
                <p:cTn id="15" repeatCount="indefinite" fill="hold" display="0">
                  <p:stCondLst>
                    <p:cond delay="indefinite"/>
                  </p:stCondLst>
                </p:cTn>
                <p:tgtEl>
                  <p:spTgt spid="7"/>
                </p:tgtEl>
              </p:cMediaNode>
            </p:video>
            <p:seq concurrent="1" nextAc="seek">
              <p:cTn id="16" restart="whenNotActive" fill="hold" evtFilter="cancelBubble" nodeType="interactiveSeq">
                <p:stCondLst>
                  <p:cond evt="onClick" delay="0">
                    <p:tgtEl>
                      <p:spTgt spid="7"/>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4BAE3D5-6C5C-C0B3-E7B6-1C6180BB926A}"/>
              </a:ext>
            </a:extLst>
          </p:cNvPr>
          <p:cNvPicPr>
            <a:picLocks noChangeAspect="1"/>
          </p:cNvPicPr>
          <p:nvPr/>
        </p:nvPicPr>
        <p:blipFill rotWithShape="1">
          <a:blip r:embed="rId2">
            <a:alphaModFix amt="35000"/>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372F1851-D1C2-5B60-0906-32139DEE3CDC}"/>
              </a:ext>
            </a:extLst>
          </p:cNvPr>
          <p:cNvSpPr>
            <a:spLocks noGrp="1"/>
          </p:cNvSpPr>
          <p:nvPr>
            <p:ph type="title"/>
          </p:nvPr>
        </p:nvSpPr>
        <p:spPr>
          <a:xfrm>
            <a:off x="6821424" y="5193157"/>
            <a:ext cx="5370576" cy="1591691"/>
          </a:xfrm>
        </p:spPr>
        <p:txBody>
          <a:bodyPr vert="horz" lIns="91440" tIns="45720" rIns="91440" bIns="45720" rtlCol="0" anchor="ctr">
            <a:normAutofit/>
          </a:bodyPr>
          <a:lstStyle/>
          <a:p>
            <a:r>
              <a:rPr lang="en-US" dirty="0">
                <a:solidFill>
                  <a:srgbClr val="FFFFFF"/>
                </a:solidFill>
                <a:latin typeface="Century Gothic" panose="020B0502020202020204" pitchFamily="34" charset="0"/>
              </a:rPr>
              <a:t>Thank you.</a:t>
            </a:r>
          </a:p>
        </p:txBody>
      </p:sp>
    </p:spTree>
    <p:extLst>
      <p:ext uri="{BB962C8B-B14F-4D97-AF65-F5344CB8AC3E}">
        <p14:creationId xmlns:p14="http://schemas.microsoft.com/office/powerpoint/2010/main" val="328532654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4"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B8BD259-1148-93A0-99E4-82B3F35E064E}"/>
              </a:ext>
            </a:extLst>
          </p:cNvPr>
          <p:cNvSpPr>
            <a:spLocks noGrp="1"/>
          </p:cNvSpPr>
          <p:nvPr>
            <p:ph type="title"/>
          </p:nvPr>
        </p:nvSpPr>
        <p:spPr>
          <a:xfrm>
            <a:off x="786385" y="841248"/>
            <a:ext cx="5129600" cy="5340097"/>
          </a:xfrm>
        </p:spPr>
        <p:txBody>
          <a:bodyPr vert="horz" lIns="91440" tIns="45720" rIns="91440" bIns="45720" rtlCol="0" anchor="ctr">
            <a:normAutofit/>
          </a:bodyPr>
          <a:lstStyle/>
          <a:p>
            <a:r>
              <a:rPr lang="en-US" sz="4800" kern="1200" dirty="0">
                <a:solidFill>
                  <a:schemeClr val="bg1"/>
                </a:solidFill>
                <a:latin typeface="Century Gothic" panose="020B0502020202020204" pitchFamily="34" charset="0"/>
              </a:rPr>
              <a:t>About </a:t>
            </a:r>
            <a:r>
              <a:rPr lang="en-US" sz="4800" kern="1200" dirty="0" err="1">
                <a:solidFill>
                  <a:schemeClr val="bg1"/>
                </a:solidFill>
                <a:latin typeface="Century Gothic" panose="020B0502020202020204" pitchFamily="34" charset="0"/>
              </a:rPr>
              <a:t>AirBnB</a:t>
            </a:r>
            <a:endParaRPr lang="en-US" sz="4800" kern="1200" dirty="0">
              <a:solidFill>
                <a:schemeClr val="bg1"/>
              </a:solidFill>
              <a:latin typeface="Century Gothic" panose="020B0502020202020204" pitchFamily="34" charset="0"/>
            </a:endParaRPr>
          </a:p>
        </p:txBody>
      </p:sp>
      <p:sp>
        <p:nvSpPr>
          <p:cNvPr id="4" name="TextBox 3">
            <a:extLst>
              <a:ext uri="{FF2B5EF4-FFF2-40B4-BE49-F238E27FC236}">
                <a16:creationId xmlns:a16="http://schemas.microsoft.com/office/drawing/2014/main" id="{17B8492E-E561-1738-FF8F-1564C083BAE1}"/>
              </a:ext>
            </a:extLst>
          </p:cNvPr>
          <p:cNvSpPr txBox="1"/>
          <p:nvPr/>
        </p:nvSpPr>
        <p:spPr>
          <a:xfrm>
            <a:off x="6045662" y="-91439"/>
            <a:ext cx="6118692" cy="6766560"/>
          </a:xfrm>
          <a:prstGeom prst="rect">
            <a:avLst/>
          </a:prstGeom>
        </p:spPr>
        <p:txBody>
          <a:bodyPr vert="horz" lIns="91440" tIns="45720" rIns="91440" bIns="45720" rtlCol="0" anchor="ctr">
            <a:normAutofit/>
          </a:bodyPr>
          <a:lstStyle/>
          <a:p>
            <a:pPr algn="r">
              <a:lnSpc>
                <a:spcPct val="150000"/>
              </a:lnSpc>
              <a:spcAft>
                <a:spcPts val="600"/>
              </a:spcAft>
            </a:pPr>
            <a:r>
              <a:rPr lang="en-US" sz="2000" dirty="0">
                <a:solidFill>
                  <a:schemeClr val="tx2"/>
                </a:solidFill>
                <a:latin typeface="Century Gothic" panose="020B0502020202020204" pitchFamily="34" charset="0"/>
              </a:rPr>
              <a:t>Airbnb is a platform that allows homeowners to put up their properties for short, medium and long stays while getting some extra income. It was founded in August 2008 by Brian </a:t>
            </a:r>
            <a:r>
              <a:rPr lang="en-US" sz="2000" dirty="0" err="1">
                <a:solidFill>
                  <a:schemeClr val="tx2"/>
                </a:solidFill>
                <a:latin typeface="Century Gothic" panose="020B0502020202020204" pitchFamily="34" charset="0"/>
              </a:rPr>
              <a:t>Chesky</a:t>
            </a:r>
            <a:r>
              <a:rPr lang="en-US" sz="2000" dirty="0">
                <a:solidFill>
                  <a:schemeClr val="tx2"/>
                </a:solidFill>
                <a:latin typeface="Century Gothic" panose="020B0502020202020204" pitchFamily="34" charset="0"/>
              </a:rPr>
              <a:t>, Joe </a:t>
            </a:r>
            <a:r>
              <a:rPr lang="en-US" sz="2000" dirty="0" err="1">
                <a:solidFill>
                  <a:schemeClr val="tx2"/>
                </a:solidFill>
                <a:latin typeface="Century Gothic" panose="020B0502020202020204" pitchFamily="34" charset="0"/>
              </a:rPr>
              <a:t>Gebbia</a:t>
            </a:r>
            <a:r>
              <a:rPr lang="en-US" sz="2000" dirty="0">
                <a:solidFill>
                  <a:schemeClr val="tx2"/>
                </a:solidFill>
                <a:latin typeface="Century Gothic" panose="020B0502020202020204" pitchFamily="34" charset="0"/>
              </a:rPr>
              <a:t>, and Nathan </a:t>
            </a:r>
            <a:r>
              <a:rPr lang="en-US" sz="2000" dirty="0" err="1">
                <a:solidFill>
                  <a:schemeClr val="tx2"/>
                </a:solidFill>
                <a:latin typeface="Century Gothic" panose="020B0502020202020204" pitchFamily="34" charset="0"/>
              </a:rPr>
              <a:t>Blecharczyk</a:t>
            </a:r>
            <a:r>
              <a:rPr lang="en-US" sz="2000" dirty="0">
                <a:solidFill>
                  <a:schemeClr val="tx2"/>
                </a:solidFill>
                <a:latin typeface="Century Gothic" panose="020B0502020202020204" pitchFamily="34" charset="0"/>
              </a:rPr>
              <a:t>. It began as a way for them to rent out air mattresses in their apartment to attendees of a design conference in San Francisco.</a:t>
            </a:r>
          </a:p>
        </p:txBody>
      </p:sp>
    </p:spTree>
    <p:extLst>
      <p:ext uri="{BB962C8B-B14F-4D97-AF65-F5344CB8AC3E}">
        <p14:creationId xmlns:p14="http://schemas.microsoft.com/office/powerpoint/2010/main" val="2674467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12">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28"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1"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7D2A5A8-6151-416C-54FC-5BE9AEE4E74A}"/>
              </a:ext>
            </a:extLst>
          </p:cNvPr>
          <p:cNvSpPr>
            <a:spLocks noGrp="1"/>
          </p:cNvSpPr>
          <p:nvPr>
            <p:ph type="title"/>
          </p:nvPr>
        </p:nvSpPr>
        <p:spPr>
          <a:xfrm>
            <a:off x="716032" y="987903"/>
            <a:ext cx="5129600" cy="5340097"/>
          </a:xfrm>
        </p:spPr>
        <p:txBody>
          <a:bodyPr vert="horz" lIns="91440" tIns="45720" rIns="91440" bIns="45720" rtlCol="0" anchor="ctr">
            <a:normAutofit/>
          </a:bodyPr>
          <a:lstStyle/>
          <a:p>
            <a:r>
              <a:rPr lang="en-US" sz="4800" kern="1200" dirty="0">
                <a:solidFill>
                  <a:schemeClr val="bg1"/>
                </a:solidFill>
                <a:latin typeface="Century Gothic" panose="020B0502020202020204" pitchFamily="34" charset="0"/>
              </a:rPr>
              <a:t>Project/Goals</a:t>
            </a:r>
          </a:p>
        </p:txBody>
      </p:sp>
      <p:sp>
        <p:nvSpPr>
          <p:cNvPr id="4" name="TextBox 3">
            <a:extLst>
              <a:ext uri="{FF2B5EF4-FFF2-40B4-BE49-F238E27FC236}">
                <a16:creationId xmlns:a16="http://schemas.microsoft.com/office/drawing/2014/main" id="{EBBFC929-E3A2-F646-F525-8A4824F53226}"/>
              </a:ext>
            </a:extLst>
          </p:cNvPr>
          <p:cNvSpPr txBox="1"/>
          <p:nvPr/>
        </p:nvSpPr>
        <p:spPr>
          <a:xfrm>
            <a:off x="6464410" y="841247"/>
            <a:ext cx="4484536" cy="5340097"/>
          </a:xfrm>
          <a:prstGeom prst="rect">
            <a:avLst/>
          </a:prstGeom>
        </p:spPr>
        <p:txBody>
          <a:bodyPr vert="horz" lIns="91440" tIns="45720" rIns="91440" bIns="45720" rtlCol="0" anchor="ctr">
            <a:normAutofit/>
          </a:bodyPr>
          <a:lstStyle/>
          <a:p>
            <a:pPr>
              <a:lnSpc>
                <a:spcPct val="150000"/>
              </a:lnSpc>
              <a:spcAft>
                <a:spcPts val="600"/>
              </a:spcAft>
            </a:pPr>
            <a:r>
              <a:rPr lang="en-US" sz="2000" dirty="0">
                <a:solidFill>
                  <a:schemeClr val="tx2"/>
                </a:solidFill>
                <a:latin typeface="Century Gothic" panose="020B0502020202020204" pitchFamily="34" charset="0"/>
              </a:rPr>
              <a:t>The goal of the project is to review the various Neighborhood, Host, Room Type, Price </a:t>
            </a:r>
            <a:r>
              <a:rPr lang="en-US" sz="2000" dirty="0" err="1">
                <a:solidFill>
                  <a:schemeClr val="tx2"/>
                </a:solidFill>
                <a:latin typeface="Century Gothic" panose="020B0502020202020204" pitchFamily="34" charset="0"/>
              </a:rPr>
              <a:t>e.t.c</a:t>
            </a:r>
            <a:r>
              <a:rPr lang="en-US" sz="2000" dirty="0">
                <a:solidFill>
                  <a:schemeClr val="tx2"/>
                </a:solidFill>
                <a:latin typeface="Century Gothic" panose="020B0502020202020204" pitchFamily="34" charset="0"/>
              </a:rPr>
              <a:t>  in New York City with the use of visual representations.</a:t>
            </a:r>
          </a:p>
        </p:txBody>
      </p:sp>
    </p:spTree>
    <p:extLst>
      <p:ext uri="{BB962C8B-B14F-4D97-AF65-F5344CB8AC3E}">
        <p14:creationId xmlns:p14="http://schemas.microsoft.com/office/powerpoint/2010/main" val="34408478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Fill">
            <a:extLst>
              <a:ext uri="{FF2B5EF4-FFF2-40B4-BE49-F238E27FC236}">
                <a16:creationId xmlns:a16="http://schemas.microsoft.com/office/drawing/2014/main" id="{7D07B7BC-3270-4CF3-A7AA-0937908AD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3248F5E6-4377-481A-9615-8B26AF96A0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4" name="Color">
              <a:extLst>
                <a:ext uri="{FF2B5EF4-FFF2-40B4-BE49-F238E27FC236}">
                  <a16:creationId xmlns:a16="http://schemas.microsoft.com/office/drawing/2014/main" id="{D8552057-9E04-4499-916A-649BB6B51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D1194A2F-4E63-4228-A833-4D86528EAD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8" name="Graphic 7" descr="Farm scene">
            <a:extLst>
              <a:ext uri="{FF2B5EF4-FFF2-40B4-BE49-F238E27FC236}">
                <a16:creationId xmlns:a16="http://schemas.microsoft.com/office/drawing/2014/main" id="{72E0EC75-685A-0741-2EA7-89401894ABC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6385" y="2197387"/>
            <a:ext cx="3903162" cy="3903162"/>
          </a:xfrm>
          <a:prstGeom prst="rect">
            <a:avLst/>
          </a:prstGeom>
        </p:spPr>
      </p:pic>
      <p:grpSp>
        <p:nvGrpSpPr>
          <p:cNvPr id="17" name="Group 1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7367C11-48F0-838C-81D9-9EC5EE98BAD9}"/>
              </a:ext>
            </a:extLst>
          </p:cNvPr>
          <p:cNvSpPr>
            <a:spLocks noGrp="1"/>
          </p:cNvSpPr>
          <p:nvPr>
            <p:ph type="title"/>
          </p:nvPr>
        </p:nvSpPr>
        <p:spPr>
          <a:xfrm>
            <a:off x="786384" y="576072"/>
            <a:ext cx="10377484" cy="1546533"/>
          </a:xfrm>
        </p:spPr>
        <p:txBody>
          <a:bodyPr vert="horz" lIns="91440" tIns="45720" rIns="91440" bIns="45720" rtlCol="0" anchor="t">
            <a:normAutofit/>
          </a:bodyPr>
          <a:lstStyle/>
          <a:p>
            <a:r>
              <a:rPr lang="en-US" sz="4800" kern="1200" dirty="0">
                <a:solidFill>
                  <a:schemeClr val="bg1"/>
                </a:solidFill>
                <a:latin typeface="Century Gothic" panose="020B0502020202020204" pitchFamily="34" charset="0"/>
              </a:rPr>
              <a:t>Process</a:t>
            </a:r>
          </a:p>
        </p:txBody>
      </p:sp>
      <p:sp>
        <p:nvSpPr>
          <p:cNvPr id="4" name="TextBox 3">
            <a:extLst>
              <a:ext uri="{FF2B5EF4-FFF2-40B4-BE49-F238E27FC236}">
                <a16:creationId xmlns:a16="http://schemas.microsoft.com/office/drawing/2014/main" id="{3DB0E312-1FEE-7AE7-881E-9AEB382AC7C3}"/>
              </a:ext>
            </a:extLst>
          </p:cNvPr>
          <p:cNvSpPr txBox="1"/>
          <p:nvPr/>
        </p:nvSpPr>
        <p:spPr>
          <a:xfrm>
            <a:off x="6464410" y="1754145"/>
            <a:ext cx="4699459" cy="3903163"/>
          </a:xfrm>
          <a:prstGeom prst="rect">
            <a:avLst/>
          </a:prstGeom>
        </p:spPr>
        <p:txBody>
          <a:bodyPr vert="horz" lIns="91440" tIns="45720" rIns="91440" bIns="45720" rtlCol="0" anchor="ctr">
            <a:normAutofit/>
          </a:bodyPr>
          <a:lstStyle/>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Connect to Data Source</a:t>
            </a:r>
          </a:p>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Review the data and perform data cleaning if required</a:t>
            </a:r>
          </a:p>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Create Worksheets and Dashboards</a:t>
            </a:r>
          </a:p>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Formatting and Customization</a:t>
            </a:r>
          </a:p>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Publish and Share</a:t>
            </a:r>
          </a:p>
          <a:p>
            <a:pPr marL="285750" indent="-285750">
              <a:lnSpc>
                <a:spcPct val="150000"/>
              </a:lnSpc>
              <a:spcAft>
                <a:spcPts val="600"/>
              </a:spcAft>
              <a:buFont typeface="Wingdings" panose="05000000000000000000" pitchFamily="2" charset="2"/>
              <a:buChar char="§"/>
            </a:pPr>
            <a:r>
              <a:rPr lang="en-CA" dirty="0">
                <a:solidFill>
                  <a:schemeClr val="bg1"/>
                </a:solidFill>
                <a:latin typeface="Century Gothic" panose="020B0502020202020204" pitchFamily="34" charset="0"/>
              </a:rPr>
              <a:t>Save to document to pdf, PowerPoint or any document of interest</a:t>
            </a:r>
            <a:endParaRPr lang="en-US"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92265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ashboard 1">
            <a:extLst>
              <a:ext uri="{FF2B5EF4-FFF2-40B4-BE49-F238E27FC236}">
                <a16:creationId xmlns:a16="http://schemas.microsoft.com/office/drawing/2014/main" id="{BEF4EED5-700A-42B7-B62E-270628AC6E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3405" y="0"/>
            <a:ext cx="9185189" cy="6858000"/>
          </a:xfrm>
          <a:prstGeom prst="rect">
            <a:avLst/>
          </a:prstGeom>
        </p:spPr>
      </p:pic>
    </p:spTree>
    <p:extLst>
      <p:ext uri="{BB962C8B-B14F-4D97-AF65-F5344CB8AC3E}">
        <p14:creationId xmlns:p14="http://schemas.microsoft.com/office/powerpoint/2010/main" val="3961560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6"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72F1851-D1C2-5B60-0906-32139DEE3CDC}"/>
              </a:ext>
            </a:extLst>
          </p:cNvPr>
          <p:cNvSpPr>
            <a:spLocks noGrp="1"/>
          </p:cNvSpPr>
          <p:nvPr>
            <p:ph type="title"/>
          </p:nvPr>
        </p:nvSpPr>
        <p:spPr>
          <a:xfrm>
            <a:off x="786385" y="841248"/>
            <a:ext cx="5129600" cy="5340097"/>
          </a:xfrm>
        </p:spPr>
        <p:txBody>
          <a:bodyPr vert="horz" lIns="91440" tIns="45720" rIns="91440" bIns="45720" rtlCol="0" anchor="ctr">
            <a:normAutofit/>
          </a:bodyPr>
          <a:lstStyle/>
          <a:p>
            <a:r>
              <a:rPr lang="en-US" sz="4800" kern="1200" dirty="0">
                <a:solidFill>
                  <a:schemeClr val="bg1"/>
                </a:solidFill>
                <a:latin typeface="Century Gothic" panose="020B0502020202020204" pitchFamily="34" charset="0"/>
              </a:rPr>
              <a:t>Results</a:t>
            </a:r>
          </a:p>
        </p:txBody>
      </p:sp>
      <p:sp>
        <p:nvSpPr>
          <p:cNvPr id="10" name="TextBox 9">
            <a:extLst>
              <a:ext uri="{FF2B5EF4-FFF2-40B4-BE49-F238E27FC236}">
                <a16:creationId xmlns:a16="http://schemas.microsoft.com/office/drawing/2014/main" id="{CC04C256-E230-2AF3-C98D-646658B1013B}"/>
              </a:ext>
            </a:extLst>
          </p:cNvPr>
          <p:cNvSpPr txBox="1"/>
          <p:nvPr/>
        </p:nvSpPr>
        <p:spPr>
          <a:xfrm>
            <a:off x="6064235" y="519235"/>
            <a:ext cx="6094476" cy="6186309"/>
          </a:xfrm>
          <a:prstGeom prst="rect">
            <a:avLst/>
          </a:prstGeom>
          <a:noFill/>
        </p:spPr>
        <p:txBody>
          <a:bodyPr wrap="square">
            <a:spAutoFit/>
          </a:bodyPr>
          <a:lstStyle/>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Century Gothic" panose="020B0502020202020204" pitchFamily="34" charset="0"/>
              </a:rPr>
              <a:t>Bar Chart (Host Bookings by Month and Neighborhood Group - Room Type):</a:t>
            </a:r>
            <a:endParaRPr lang="en-US" altLang="en-US" dirty="0">
              <a:latin typeface="Century Gothic" panose="020B0502020202020204" pitchFamily="34" charset="0"/>
            </a:endParaRPr>
          </a:p>
          <a:p>
            <a:pPr marR="0" lvl="0"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Century Gothic" panose="020B0502020202020204" pitchFamily="34" charset="0"/>
              </a:rPr>
              <a:t>Reveals that June records the highest number of bookings in the year.</a:t>
            </a:r>
          </a:p>
          <a:p>
            <a:pPr marR="0" lvl="0"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Century Gothic" panose="020B0502020202020204" pitchFamily="34" charset="0"/>
              </a:rPr>
              <a:t>Bar Chart (Top 10 Hosts by Total Reviews):</a:t>
            </a: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R="0" lvl="0"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Century Gothic" panose="020B0502020202020204" pitchFamily="34" charset="0"/>
              </a:rPr>
              <a:t>Highlights </a:t>
            </a:r>
            <a:r>
              <a:rPr kumimoji="0" lang="en-US" altLang="en-US" sz="1800" b="0" i="0" u="none" strike="noStrike" cap="none" normalizeH="0" baseline="0" dirty="0" err="1">
                <a:ln>
                  <a:noFill/>
                </a:ln>
                <a:solidFill>
                  <a:schemeClr val="tx1"/>
                </a:solidFill>
                <a:effectLst/>
                <a:latin typeface="Century Gothic" panose="020B0502020202020204" pitchFamily="34" charset="0"/>
              </a:rPr>
              <a:t>Host_id</a:t>
            </a:r>
            <a:r>
              <a:rPr kumimoji="0" lang="en-US" altLang="en-US" sz="1800" b="0" i="0" u="none" strike="noStrike" cap="none" normalizeH="0" baseline="0" dirty="0">
                <a:ln>
                  <a:noFill/>
                </a:ln>
                <a:solidFill>
                  <a:schemeClr val="tx1"/>
                </a:solidFill>
                <a:effectLst/>
                <a:latin typeface="Century Gothic" panose="020B0502020202020204" pitchFamily="34" charset="0"/>
              </a:rPr>
              <a:t> 4734398 in Manhattan as the host with the highest reviews, with an average price of $50.</a:t>
            </a:r>
          </a:p>
          <a:p>
            <a:pPr marR="0" lvl="0"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Century Gothic" panose="020B0502020202020204" pitchFamily="34" charset="0"/>
              </a:rPr>
              <a:t>Bar Chart (Total Bookings by Neighborhood Group and Room Type):</a:t>
            </a: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R="0" lvl="0"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Century Gothic" panose="020B0502020202020204" pitchFamily="34" charset="0"/>
              </a:rPr>
              <a:t>Indicates that Manhattan has the highest bookings across all neighborhoods.</a:t>
            </a:r>
          </a:p>
          <a:p>
            <a:pPr marR="0" lvl="0"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Century Gothic" panose="020B0502020202020204" pitchFamily="34" charset="0"/>
              </a:rPr>
              <a:t>Bar Chart (Total Number of Hosts by Year):</a:t>
            </a: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R="0" lvl="0"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Century Gothic" panose="020B0502020202020204" pitchFamily="34" charset="0"/>
              </a:rPr>
              <a:t>Shows that 2012 had the most reviews, possibly due to increased awareness of the business.</a:t>
            </a:r>
          </a:p>
          <a:p>
            <a:pPr marR="0" lvl="0"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1" i="0" u="none" strike="noStrike" cap="none" normalizeH="0" baseline="0" dirty="0">
                <a:ln>
                  <a:noFill/>
                </a:ln>
                <a:solidFill>
                  <a:schemeClr val="tx1"/>
                </a:solidFill>
                <a:effectLst/>
                <a:latin typeface="Century Gothic" panose="020B0502020202020204" pitchFamily="34" charset="0"/>
              </a:rPr>
              <a:t>Bar Chart (Average Price by Neighborhood):</a:t>
            </a:r>
            <a:endParaRPr kumimoji="0" lang="en-US" altLang="en-US" sz="1800" b="0" i="0" u="none" strike="noStrike" cap="none" normalizeH="0" baseline="0" dirty="0">
              <a:ln>
                <a:noFill/>
              </a:ln>
              <a:solidFill>
                <a:schemeClr val="tx1"/>
              </a:solidFill>
              <a:effectLst/>
              <a:latin typeface="Century Gothic" panose="020B0502020202020204" pitchFamily="34" charset="0"/>
            </a:endParaRPr>
          </a:p>
          <a:p>
            <a:pPr marR="0" lvl="0"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Century Gothic" panose="020B0502020202020204" pitchFamily="34" charset="0"/>
              </a:rPr>
              <a:t>Points out that Manhattan has the highest average price.</a:t>
            </a:r>
          </a:p>
        </p:txBody>
      </p:sp>
    </p:spTree>
    <p:extLst>
      <p:ext uri="{BB962C8B-B14F-4D97-AF65-F5344CB8AC3E}">
        <p14:creationId xmlns:p14="http://schemas.microsoft.com/office/powerpoint/2010/main" val="2325718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6"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72F1851-D1C2-5B60-0906-32139DEE3CDC}"/>
              </a:ext>
            </a:extLst>
          </p:cNvPr>
          <p:cNvSpPr>
            <a:spLocks noGrp="1"/>
          </p:cNvSpPr>
          <p:nvPr>
            <p:ph type="title"/>
          </p:nvPr>
        </p:nvSpPr>
        <p:spPr>
          <a:xfrm>
            <a:off x="786385" y="841248"/>
            <a:ext cx="5129600" cy="5340097"/>
          </a:xfrm>
        </p:spPr>
        <p:txBody>
          <a:bodyPr vert="horz" lIns="91440" tIns="45720" rIns="91440" bIns="45720" rtlCol="0" anchor="ctr">
            <a:normAutofit/>
          </a:bodyPr>
          <a:lstStyle/>
          <a:p>
            <a:r>
              <a:rPr lang="en-US" sz="4800" kern="1200" dirty="0">
                <a:solidFill>
                  <a:schemeClr val="bg1"/>
                </a:solidFill>
                <a:latin typeface="Century Gothic" panose="020B0502020202020204" pitchFamily="34" charset="0"/>
              </a:rPr>
              <a:t>Results</a:t>
            </a:r>
          </a:p>
        </p:txBody>
      </p:sp>
      <p:sp>
        <p:nvSpPr>
          <p:cNvPr id="6" name="TextBox 5">
            <a:extLst>
              <a:ext uri="{FF2B5EF4-FFF2-40B4-BE49-F238E27FC236}">
                <a16:creationId xmlns:a16="http://schemas.microsoft.com/office/drawing/2014/main" id="{B500B43F-81AC-DAB1-AE3C-5F201A2B4893}"/>
              </a:ext>
            </a:extLst>
          </p:cNvPr>
          <p:cNvSpPr txBox="1"/>
          <p:nvPr/>
        </p:nvSpPr>
        <p:spPr>
          <a:xfrm>
            <a:off x="6095999" y="-1"/>
            <a:ext cx="5980771" cy="6858000"/>
          </a:xfrm>
          <a:prstGeom prst="rect">
            <a:avLst/>
          </a:prstGeom>
        </p:spPr>
        <p:txBody>
          <a:bodyPr vert="horz" lIns="91440" tIns="45720" rIns="91440" bIns="45720" rtlCol="0" anchor="ctr">
            <a:no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Century Gothic" panose="020B0502020202020204" pitchFamily="34" charset="0"/>
              </a:rPr>
              <a:t>Pie Chart (Neighborhoods by Property Type):</a:t>
            </a: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Century Gothic" panose="020B0502020202020204" pitchFamily="34" charset="0"/>
              </a:rPr>
              <a:t>Illustrates that Manhattan covers over 50% of the neighborhoods.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Century Gothic" panose="020B0502020202020204" pitchFamily="34" charset="0"/>
              </a:rPr>
              <a:t>Highlight Table (Average Reviews Score by Room Type and Neighborhood):</a:t>
            </a: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Century Gothic" panose="020B0502020202020204" pitchFamily="34" charset="0"/>
              </a:rPr>
              <a:t>Provides a quick overview of average reviews scores with color thickness.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Century Gothic" panose="020B0502020202020204" pitchFamily="34" charset="0"/>
              </a:rPr>
              <a:t>Packed Bubbles (Average Price by Neighborhood):</a:t>
            </a: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Century Gothic" panose="020B0502020202020204" pitchFamily="34" charset="0"/>
              </a:rPr>
              <a:t>Visualizes average prices, with Manhattan having the largest bubble, followed by Staten Island and Bronx with the lowest average prices.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Century Gothic" panose="020B0502020202020204" pitchFamily="34" charset="0"/>
              </a:rPr>
              <a:t>Highlights (Total Hosts, Total Neighborhoods, Average Reviews per Month, Total Reviews):</a:t>
            </a:r>
            <a:endParaRPr kumimoji="0" lang="en-US" altLang="en-US" b="0" i="0" u="none" strike="noStrike" cap="none" normalizeH="0" baseline="0" dirty="0">
              <a:ln>
                <a:noFill/>
              </a:ln>
              <a:solidFill>
                <a:schemeClr val="tx1"/>
              </a:solidFill>
              <a:effectLst/>
              <a:latin typeface="Century Gothic" panose="020B0502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Century Gothic" panose="020B0502020202020204" pitchFamily="34" charset="0"/>
              </a:rPr>
              <a:t>Utilized to emphasize key figures such as the total number of hosts, neighborhoods in New York City, average reviews per month, and total reviews.</a:t>
            </a:r>
          </a:p>
          <a:p>
            <a:pPr marL="342900" indent="-342900">
              <a:lnSpc>
                <a:spcPct val="90000"/>
              </a:lnSpc>
              <a:spcAft>
                <a:spcPts val="600"/>
              </a:spcAft>
              <a:buFont typeface="Wingdings" panose="05000000000000000000" pitchFamily="2" charset="2"/>
              <a:buChar char="§"/>
            </a:pPr>
            <a:endParaRPr lang="en-US" dirty="0">
              <a:solidFill>
                <a:schemeClr val="tx2"/>
              </a:solidFill>
              <a:latin typeface="Century Gothic" panose="020B0502020202020204" pitchFamily="34" charset="0"/>
            </a:endParaRPr>
          </a:p>
        </p:txBody>
      </p:sp>
    </p:spTree>
    <p:extLst>
      <p:ext uri="{BB962C8B-B14F-4D97-AF65-F5344CB8AC3E}">
        <p14:creationId xmlns:p14="http://schemas.microsoft.com/office/powerpoint/2010/main" val="2461253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4"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72F1851-D1C2-5B60-0906-32139DEE3CDC}"/>
              </a:ext>
            </a:extLst>
          </p:cNvPr>
          <p:cNvSpPr>
            <a:spLocks noGrp="1"/>
          </p:cNvSpPr>
          <p:nvPr>
            <p:ph type="title"/>
          </p:nvPr>
        </p:nvSpPr>
        <p:spPr>
          <a:xfrm>
            <a:off x="786385" y="841248"/>
            <a:ext cx="5129600" cy="5340097"/>
          </a:xfrm>
        </p:spPr>
        <p:txBody>
          <a:bodyPr vert="horz" lIns="91440" tIns="45720" rIns="91440" bIns="45720" rtlCol="0" anchor="ctr">
            <a:normAutofit/>
          </a:bodyPr>
          <a:lstStyle/>
          <a:p>
            <a:r>
              <a:rPr lang="en-US" sz="4800" kern="1200" dirty="0">
                <a:solidFill>
                  <a:schemeClr val="bg1"/>
                </a:solidFill>
                <a:latin typeface="Century Gothic" panose="020B0502020202020204" pitchFamily="34" charset="0"/>
              </a:rPr>
              <a:t>Challenges</a:t>
            </a:r>
          </a:p>
        </p:txBody>
      </p:sp>
      <p:sp>
        <p:nvSpPr>
          <p:cNvPr id="4" name="TextBox 3">
            <a:extLst>
              <a:ext uri="{FF2B5EF4-FFF2-40B4-BE49-F238E27FC236}">
                <a16:creationId xmlns:a16="http://schemas.microsoft.com/office/drawing/2014/main" id="{6CD940A4-255D-6FAC-8847-262389E5A9CC}"/>
              </a:ext>
            </a:extLst>
          </p:cNvPr>
          <p:cNvSpPr txBox="1"/>
          <p:nvPr/>
        </p:nvSpPr>
        <p:spPr>
          <a:xfrm>
            <a:off x="6464410" y="841247"/>
            <a:ext cx="4484536" cy="5340097"/>
          </a:xfrm>
          <a:prstGeom prst="rect">
            <a:avLst/>
          </a:prstGeom>
        </p:spPr>
        <p:txBody>
          <a:bodyPr vert="horz" lIns="91440" tIns="45720" rIns="91440" bIns="45720" rtlCol="0" anchor="ctr">
            <a:normAutofit/>
          </a:bodyPr>
          <a:lstStyle/>
          <a:p>
            <a:pPr algn="just">
              <a:lnSpc>
                <a:spcPct val="150000"/>
              </a:lnSpc>
              <a:spcAft>
                <a:spcPts val="600"/>
              </a:spcAft>
            </a:pPr>
            <a:r>
              <a:rPr lang="en-US" sz="2000" dirty="0">
                <a:latin typeface="Century Gothic" panose="020B0502020202020204" pitchFamily="34" charset="0"/>
              </a:rPr>
              <a:t>Obtaining precise longitude and latitude coordinates from the available data is crucial in order to effectively generate geographical maps that accurately represent geographic locations and their spatial relationships.</a:t>
            </a:r>
            <a:endParaRPr lang="en-US" sz="2000" dirty="0">
              <a:solidFill>
                <a:schemeClr val="tx2"/>
              </a:solidFill>
              <a:latin typeface="Century Gothic" panose="020B0502020202020204" pitchFamily="34" charset="0"/>
            </a:endParaRPr>
          </a:p>
          <a:p>
            <a:pPr indent="-228600" algn="just">
              <a:lnSpc>
                <a:spcPct val="90000"/>
              </a:lnSpc>
              <a:spcAft>
                <a:spcPts val="600"/>
              </a:spcAft>
              <a:buFont typeface="Arial" panose="020B0604020202020204" pitchFamily="34" charset="0"/>
              <a:buChar char="•"/>
            </a:pPr>
            <a:endParaRPr lang="en-US" sz="2000" dirty="0">
              <a:solidFill>
                <a:schemeClr val="tx2"/>
              </a:solidFill>
              <a:latin typeface="Century Gothic" panose="020B0502020202020204" pitchFamily="34" charset="0"/>
            </a:endParaRPr>
          </a:p>
        </p:txBody>
      </p:sp>
    </p:spTree>
    <p:extLst>
      <p:ext uri="{BB962C8B-B14F-4D97-AF65-F5344CB8AC3E}">
        <p14:creationId xmlns:p14="http://schemas.microsoft.com/office/powerpoint/2010/main" val="2831624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4BAE3D5-6C5C-C0B3-E7B6-1C6180BB926A}"/>
              </a:ext>
            </a:extLst>
          </p:cNvPr>
          <p:cNvPicPr>
            <a:picLocks noChangeAspect="1"/>
          </p:cNvPicPr>
          <p:nvPr/>
        </p:nvPicPr>
        <p:blipFill rotWithShape="1">
          <a:blip r:embed="rId2">
            <a:alphaModFix amt="35000"/>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372F1851-D1C2-5B60-0906-32139DEE3CDC}"/>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dirty="0">
                <a:solidFill>
                  <a:srgbClr val="FFFFFF"/>
                </a:solidFill>
                <a:latin typeface="Century Gothic" panose="020B0502020202020204" pitchFamily="34" charset="0"/>
              </a:rPr>
              <a:t>Future Goals</a:t>
            </a:r>
          </a:p>
        </p:txBody>
      </p:sp>
      <p:graphicFrame>
        <p:nvGraphicFramePr>
          <p:cNvPr id="6" name="TextBox 3">
            <a:extLst>
              <a:ext uri="{FF2B5EF4-FFF2-40B4-BE49-F238E27FC236}">
                <a16:creationId xmlns:a16="http://schemas.microsoft.com/office/drawing/2014/main" id="{BDD22982-6FBB-FC5D-5BEF-F02251E32AD3}"/>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90373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2669</TotalTime>
  <Words>501</Words>
  <Application>Microsoft Office PowerPoint</Application>
  <PresentationFormat>Widescreen</PresentationFormat>
  <Paragraphs>49</Paragraphs>
  <Slides>10</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Century Gothic</vt:lpstr>
      <vt:lpstr>Wingdings</vt:lpstr>
      <vt:lpstr>Office Theme</vt:lpstr>
      <vt:lpstr>Airbnb_by_zee</vt:lpstr>
      <vt:lpstr>About AirBnB</vt:lpstr>
      <vt:lpstr>Project/Goals</vt:lpstr>
      <vt:lpstr>Process</vt:lpstr>
      <vt:lpstr>PowerPoint Presentation</vt:lpstr>
      <vt:lpstr>Results</vt:lpstr>
      <vt:lpstr>Results</vt:lpstr>
      <vt:lpstr>Challenges</vt:lpstr>
      <vt:lpstr>Future Goals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Airbnb_by_zee</dc:title>
  <dc:creator/>
  <cp:lastModifiedBy>Sheriff Akolade</cp:lastModifiedBy>
  <cp:revision>19</cp:revision>
  <dcterms:created xsi:type="dcterms:W3CDTF">2023-09-03T06:45:15Z</dcterms:created>
  <dcterms:modified xsi:type="dcterms:W3CDTF">2023-09-05T03:17:41Z</dcterms:modified>
</cp:coreProperties>
</file>

<file path=docProps/thumbnail.jpeg>
</file>